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2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Hari</c:v>
                </c:pt>
              </c:strCache>
            </c:strRef>
          </c:tx>
          <c:spPr>
            <a:solidFill>
              <a:srgbClr val="34D8E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9EEFC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Standby</c:v>
                  </c:pt>
                  <c:pt idx="1">
                    <c:v>Normal</c:v>
                  </c:pt>
                  <c:pt idx="2">
                    <c:v>Berat</c:v>
                  </c:pt>
                  <c:pt idx="3">
                    <c:v>Mode hemat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1.9</c:v>
                </c:pt>
                <c:pt idx="1">
                  <c:v>2.1</c:v>
                </c:pt>
                <c:pt idx="2">
                  <c:v>1.2</c:v>
                </c:pt>
                <c:pt idx="3">
                  <c:v>7.9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9EEFC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FB0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734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FB0D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B1020"/>
        </a:solidFill>
        <a:ln>
          <a:noFill/>
        </a:ln>
        <a:effectLst/>
      </c:spPr>
    </c:plotArea>
    <c:plotVisOnly val="1"/>
    <c:dispBlanksAs val="span"/>
  </c:chart>
  <c:spPr>
    <a:solidFill>
      <a:srgbClr val="0B1020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Rp ribu</c:v>
                </c:pt>
              </c:strCache>
            </c:strRef>
          </c:tx>
          <c:spPr>
            <a:solidFill>
              <a:srgbClr val="FFB3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E9EEFC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Proto (1)</c:v>
                  </c:pt>
                  <c:pt idx="1">
                    <c:v>Batch (100)</c:v>
                  </c:pt>
                  <c:pt idx="2">
                    <c:v>Produksi (1k)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1426</c:v>
                </c:pt>
                <c:pt idx="1">
                  <c:v>1000</c:v>
                </c:pt>
                <c:pt idx="2">
                  <c:v>780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E9EEFC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B0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734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FB0D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B1020"/>
        </a:solidFill>
        <a:ln>
          <a:noFill/>
        </a:ln>
        <a:effectLst/>
      </c:spPr>
    </c:plotArea>
    <c:plotVisOnly val="1"/>
    <c:dispBlanksAs val="span"/>
  </c:chart>
  <c:spPr>
    <a:solidFill>
      <a:srgbClr val="0B1020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120640" cy="5120640"/>
          </a:xfrm>
          <a:prstGeom prst="ellipse">
            <a:avLst/>
          </a:prstGeom>
          <a:solidFill>
            <a:srgbClr val="34D8E0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4206240"/>
            <a:ext cx="3657600" cy="3657600"/>
          </a:xfrm>
          <a:prstGeom prst="ellipse">
            <a:avLst/>
          </a:prstGeom>
          <a:solidFill>
            <a:srgbClr val="5B9DFF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371600"/>
            <a:ext cx="1051560" cy="1051560"/>
          </a:xfrm>
          <a:prstGeom prst="roundRect">
            <a:avLst>
              <a:gd name="adj" fmla="val 15652"/>
            </a:avLst>
          </a:prstGeom>
          <a:solidFill>
            <a:srgbClr val="34D8E0"/>
          </a:solidFill>
          <a:ln/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3716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2103120" y="132588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spc="200" kern="0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BUNAI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2148840" y="24688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300" kern="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POCKET ASSISTANT · OFFLINE 100%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38328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7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“Jarvis Saku” pribadi yang mengingat jadwal, mencatat, menjawab pertanyaan teknis, dan membantu troubleshooting — sepenuhnya tanpa internet, dengan suara Bahasa Indonesia.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68680" y="4800600"/>
            <a:ext cx="2240280" cy="502920"/>
          </a:xfrm>
          <a:prstGeom prst="roundRect">
            <a:avLst>
              <a:gd name="adj" fmla="val 49091"/>
            </a:avLst>
          </a:prstGeom>
          <a:solidFill>
            <a:srgbClr val="1A2547"/>
          </a:solidFill>
          <a:ln w="12700">
            <a:solidFill>
              <a:srgbClr val="46E0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48006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6E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100%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91840" y="4800600"/>
            <a:ext cx="2240280" cy="502920"/>
          </a:xfrm>
          <a:prstGeom prst="roundRect">
            <a:avLst>
              <a:gd name="adj" fmla="val 49091"/>
            </a:avLst>
          </a:prstGeom>
          <a:solidFill>
            <a:srgbClr val="1A2547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48006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Indonesia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715000" y="4800600"/>
            <a:ext cx="2240280" cy="502920"/>
          </a:xfrm>
          <a:prstGeom prst="roundRect">
            <a:avLst>
              <a:gd name="adj" fmla="val 49091"/>
            </a:avLst>
          </a:prstGeom>
          <a:solidFill>
            <a:srgbClr val="1A2547"/>
          </a:solidFill>
          <a:ln w="12700">
            <a:solidFill>
              <a:srgbClr val="34D8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15000" y="48006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Dual-Brain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138160" y="4800600"/>
            <a:ext cx="2240280" cy="502920"/>
          </a:xfrm>
          <a:prstGeom prst="roundRect">
            <a:avLst>
              <a:gd name="adj" fmla="val 49091"/>
            </a:avLst>
          </a:prstGeom>
          <a:solidFill>
            <a:srgbClr val="1A2547"/>
          </a:solidFill>
          <a:ln w="12700">
            <a:solidFill>
              <a:srgbClr val="FFB3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38160" y="48006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3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Privasi Lokal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68680" y="5715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&amp; Engineering Pitch · 13 Juni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Roadmap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Prototipe → produk dalam ~7–9 bulan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05840" y="2468880"/>
            <a:ext cx="10149840" cy="0"/>
          </a:xfrm>
          <a:prstGeom prst="line">
            <a:avLst/>
          </a:prstGeom>
          <a:noFill/>
          <a:ln w="25400">
            <a:solidFill>
              <a:srgbClr val="27345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6968" y="2350008"/>
            <a:ext cx="237744" cy="237744"/>
          </a:xfrm>
          <a:prstGeom prst="ellipse">
            <a:avLst/>
          </a:prstGeom>
          <a:solidFill>
            <a:srgbClr val="46E0A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6E0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P0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28600" y="2788920"/>
            <a:ext cx="1554480" cy="1737360"/>
          </a:xfrm>
          <a:prstGeom prst="roundRect">
            <a:avLst>
              <a:gd name="adj" fmla="val 5294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92608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Riset &amp; PoC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292608" y="3977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 mgg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679192" y="2350008"/>
            <a:ext cx="237744" cy="237744"/>
          </a:xfrm>
          <a:prstGeom prst="ellipse">
            <a:avLst/>
          </a:prstGeom>
          <a:solidFill>
            <a:srgbClr val="34D8E0"/>
          </a:solidFill>
          <a:ln/>
        </p:spPr>
      </p:sp>
      <p:sp>
        <p:nvSpPr>
          <p:cNvPr id="11" name="Text 9"/>
          <p:cNvSpPr/>
          <p:nvPr/>
        </p:nvSpPr>
        <p:spPr>
          <a:xfrm>
            <a:off x="2340864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P1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2020824" y="2788920"/>
            <a:ext cx="1554480" cy="1737360"/>
          </a:xfrm>
          <a:prstGeom prst="roundRect">
            <a:avLst>
              <a:gd name="adj" fmla="val 5294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084832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Prototipe fungsi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084832" y="3977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4–6 mgg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471416" y="2350008"/>
            <a:ext cx="237744" cy="237744"/>
          </a:xfrm>
          <a:prstGeom prst="ellipse">
            <a:avLst/>
          </a:prstGeom>
          <a:solidFill>
            <a:srgbClr val="34D8E0"/>
          </a:solidFill>
          <a:ln/>
        </p:spPr>
      </p:sp>
      <p:sp>
        <p:nvSpPr>
          <p:cNvPr id="16" name="Text 14"/>
          <p:cNvSpPr/>
          <p:nvPr/>
        </p:nvSpPr>
        <p:spPr>
          <a:xfrm>
            <a:off x="4133088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P2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813048" y="2788920"/>
            <a:ext cx="1554480" cy="1737360"/>
          </a:xfrm>
          <a:prstGeom prst="roundRect">
            <a:avLst>
              <a:gd name="adj" fmla="val 5294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877056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PCB + casing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3877056" y="3977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6–8 mgg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263640" y="2350008"/>
            <a:ext cx="237744" cy="237744"/>
          </a:xfrm>
          <a:prstGeom prst="ellipse">
            <a:avLst/>
          </a:prstGeom>
          <a:solidFill>
            <a:srgbClr val="FFB347"/>
          </a:solidFill>
          <a:ln/>
        </p:spPr>
      </p:sp>
      <p:sp>
        <p:nvSpPr>
          <p:cNvPr id="21" name="Text 19"/>
          <p:cNvSpPr/>
          <p:nvPr/>
        </p:nvSpPr>
        <p:spPr>
          <a:xfrm>
            <a:off x="5925312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B34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P3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5605272" y="2788920"/>
            <a:ext cx="1554480" cy="1737360"/>
          </a:xfrm>
          <a:prstGeom prst="roundRect">
            <a:avLst>
              <a:gd name="adj" fmla="val 5294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669280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Optimasi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669280" y="3977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4–6 mgg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055864" y="2350008"/>
            <a:ext cx="237744" cy="237744"/>
          </a:xfrm>
          <a:prstGeom prst="ellipse">
            <a:avLst/>
          </a:prstGeom>
          <a:solidFill>
            <a:srgbClr val="FFB347"/>
          </a:solidFill>
          <a:ln/>
        </p:spPr>
      </p:sp>
      <p:sp>
        <p:nvSpPr>
          <p:cNvPr id="26" name="Text 24"/>
          <p:cNvSpPr/>
          <p:nvPr/>
        </p:nvSpPr>
        <p:spPr>
          <a:xfrm>
            <a:off x="7717536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B34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P4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7397496" y="2788920"/>
            <a:ext cx="1554480" cy="1737360"/>
          </a:xfrm>
          <a:prstGeom prst="roundRect">
            <a:avLst>
              <a:gd name="adj" fmla="val 5294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7461504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Pilot / DVT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7461504" y="3977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6–8 mgg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9848088" y="2350008"/>
            <a:ext cx="237744" cy="237744"/>
          </a:xfrm>
          <a:prstGeom prst="ellipse">
            <a:avLst/>
          </a:prstGeom>
          <a:solidFill>
            <a:srgbClr val="A78BFA"/>
          </a:solidFill>
          <a:ln/>
        </p:spPr>
      </p:sp>
      <p:sp>
        <p:nvSpPr>
          <p:cNvPr id="31" name="Text 29"/>
          <p:cNvSpPr/>
          <p:nvPr/>
        </p:nvSpPr>
        <p:spPr>
          <a:xfrm>
            <a:off x="9509760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A78B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P5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9189720" y="2788920"/>
            <a:ext cx="1554480" cy="1737360"/>
          </a:xfrm>
          <a:prstGeom prst="roundRect">
            <a:avLst>
              <a:gd name="adj" fmla="val 5294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9253728" y="2971800"/>
            <a:ext cx="1417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Produksi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9253728" y="3977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lanjut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66928" y="4892040"/>
            <a:ext cx="10863072" cy="1143000"/>
          </a:xfrm>
          <a:prstGeom prst="roundRect">
            <a:avLst>
              <a:gd name="adj" fmla="val 7200"/>
            </a:avLst>
          </a:prstGeom>
          <a:solidFill>
            <a:srgbClr val="1A2547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868680" y="5029200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46E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Sekarang:  </a:t>
            </a:r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buktikan LLM + STT + TTS Indonesia di H618 (dev board) — dossier teknik, skematik, &amp; panduan build sudah siap.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Biaya &amp; Model Bisnis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Skala menurunkan BOM, margin sehat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66928" y="1600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BOM per unit (Rp ribu) menurun terhadap volume</a:t>
            </a:r>
            <a:endParaRPr lang="en-US" sz="15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66928" y="2011680"/>
          <a:ext cx="6583680" cy="31089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406640" y="2011680"/>
            <a:ext cx="4023360" cy="914400"/>
          </a:xfrm>
          <a:prstGeom prst="roundRect">
            <a:avLst>
              <a:gd name="adj" fmla="val 900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589520" y="212140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Rp 1,5–2,0 jt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589520" y="25786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Harga jual (qty 1k)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406640" y="3063240"/>
            <a:ext cx="4023360" cy="914400"/>
          </a:xfrm>
          <a:prstGeom prst="roundRect">
            <a:avLst>
              <a:gd name="adj" fmla="val 900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589520" y="317296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6E0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~45–60 unit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7589520" y="363016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Break-even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7406640" y="4114800"/>
            <a:ext cx="4023360" cy="914400"/>
          </a:xfrm>
          <a:prstGeom prst="roundRect">
            <a:avLst>
              <a:gd name="adj" fmla="val 900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7589520" y="422452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34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~Rp 16,5 jt*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589520" y="468172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NRE prototipe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7406640" y="52120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*tanpa mold injection (pakai casing 3D-print untuk batch awal).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566928" y="55778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 niche bermargin: bukan perang harga dengan smart speaker, tapi nilai pada offline + privasi + fokus teknis.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023360"/>
            <a:ext cx="5486400" cy="5486400"/>
          </a:xfrm>
          <a:prstGeom prst="ellipse">
            <a:avLst/>
          </a:prstGeom>
          <a:solidFill>
            <a:srgbClr val="34D8E0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-2194560"/>
            <a:ext cx="4937760" cy="4937760"/>
          </a:xfrm>
          <a:prstGeom prst="ellipse">
            <a:avLst/>
          </a:prstGeom>
          <a:solidFill>
            <a:srgbClr val="A78BFA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3716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Mari bangun Bunai.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68680" y="23774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Jarvis saku yang offline, privat, dan benar-benar membantu kerja teknis.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68680" y="3200400"/>
            <a:ext cx="3383280" cy="2011680"/>
          </a:xfrm>
          <a:prstGeom prst="roundRect">
            <a:avLst>
              <a:gd name="adj" fmla="val 4091"/>
            </a:avLst>
          </a:prstGeom>
          <a:solidFill>
            <a:srgbClr val="141D3A"/>
          </a:solidFill>
          <a:ln w="12700">
            <a:solidFill>
              <a:srgbClr val="46E0A0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143000" y="34747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6E0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Pendanaan seed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43000" y="4069080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Tutup NRE &amp; 10 unit pilot (~Rp 50 jt)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480560" y="3200400"/>
            <a:ext cx="3383280" cy="2011680"/>
          </a:xfrm>
          <a:prstGeom prst="roundRect">
            <a:avLst>
              <a:gd name="adj" fmla="val 4091"/>
            </a:avLst>
          </a:prstGeom>
          <a:solidFill>
            <a:srgbClr val="141D3A"/>
          </a:solidFill>
          <a:ln w="12700">
            <a:solidFill>
              <a:srgbClr val="34D8E0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754880" y="34747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Partner pilot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54880" y="4069080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 maintenance / industri untuk uji lapangan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92440" y="3200400"/>
            <a:ext cx="3383280" cy="2011680"/>
          </a:xfrm>
          <a:prstGeom prst="roundRect">
            <a:avLst>
              <a:gd name="adj" fmla="val 4091"/>
            </a:avLst>
          </a:prstGeom>
          <a:solidFill>
            <a:srgbClr val="141D3A"/>
          </a:solidFill>
          <a:ln w="12700">
            <a:solidFill>
              <a:srgbClr val="A78BFA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34747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A78B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Talent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366760" y="4069080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+ AI engineer untuk percepat P1–P2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68680" y="5943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Bunai · Dossier teknik, skematik &amp; build guide tersedia · 13 Juni 2026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Masalah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Asisten AI hari ini tidak cocok untuk kerja lapangan &amp; teknis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3520440" cy="4023360"/>
          </a:xfrm>
          <a:prstGeom prst="roundRect">
            <a:avLst>
              <a:gd name="adj" fmla="val 2338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1920240"/>
            <a:ext cx="566928" cy="566928"/>
          </a:xfrm>
          <a:prstGeom prst="ellipse">
            <a:avLst/>
          </a:prstGeom>
          <a:solidFill>
            <a:srgbClr val="FF6B7A"/>
          </a:solidFill>
          <a:ln w="12700">
            <a:solidFill>
              <a:srgbClr val="FF6B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920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26974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Harus online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86968" y="3246120"/>
            <a:ext cx="29260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Asisten AI (ChatGPT, Gemini, Alexa) butuh internet. Di pabrik, gudang, atau area terpencil — sinyal hilang, asisten mati.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4334256" y="1600200"/>
            <a:ext cx="3520440" cy="4023360"/>
          </a:xfrm>
          <a:prstGeom prst="roundRect">
            <a:avLst>
              <a:gd name="adj" fmla="val 2338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54296" y="1920240"/>
            <a:ext cx="566928" cy="566928"/>
          </a:xfrm>
          <a:prstGeom prst="ellipse">
            <a:avLst/>
          </a:prstGeom>
          <a:solidFill>
            <a:srgbClr val="FFB347"/>
          </a:solidFill>
          <a:ln w="12700">
            <a:solidFill>
              <a:srgbClr val="FFB34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54296" y="1920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654296" y="26974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 bocor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54296" y="3246120"/>
            <a:ext cx="29260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Catatan kerja, jadwal, data proyek dikirim ke server cloud. Untuk teknisi &amp; perusahaan, ini risiko privasi nyata.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101584" y="1600200"/>
            <a:ext cx="3520440" cy="4023360"/>
          </a:xfrm>
          <a:prstGeom prst="roundRect">
            <a:avLst>
              <a:gd name="adj" fmla="val 2338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421624" y="1920240"/>
            <a:ext cx="566928" cy="566928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920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421624" y="26974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Lambat &amp; ribet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421624" y="3246120"/>
            <a:ext cx="29260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Buka HP, buka app, ketik, tunggu loading — saat tangan kotor / pegang alat. Tidak ada yang fokus ke tindakan cepat.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566928" y="58064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celah: asisten AI yang offline, privat, dan fokus tindakan untuk pekerja teknis.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12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Solusi: Bunai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Perangkat saku seukuran pager modern — AI lokal sungguhan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737360"/>
            <a:ext cx="2926080" cy="4206240"/>
          </a:xfrm>
          <a:prstGeom prst="roundRect">
            <a:avLst>
              <a:gd name="adj" fmla="val 2813"/>
            </a:avLst>
          </a:prstGeom>
          <a:solidFill>
            <a:srgbClr val="141D3A"/>
          </a:solidFill>
          <a:ln w="12700">
            <a:solidFill>
              <a:srgbClr val="34D8E0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34440" y="2148840"/>
            <a:ext cx="1920240" cy="1371600"/>
          </a:xfrm>
          <a:prstGeom prst="roundRect">
            <a:avLst>
              <a:gd name="adj" fmla="val 4000"/>
            </a:avLst>
          </a:prstGeom>
          <a:solidFill>
            <a:srgbClr val="04121E"/>
          </a:solidFill>
          <a:ln w="12700">
            <a:solidFill>
              <a:srgbClr val="2734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4440" y="233172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4D8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BUNAI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34440" y="26974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FB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agenda · 2 tugas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234440" y="297180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6E0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▸ Siap mendengarkan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103120" y="3794760"/>
            <a:ext cx="164592" cy="164592"/>
          </a:xfrm>
          <a:prstGeom prst="ellipse">
            <a:avLst/>
          </a:prstGeom>
          <a:solidFill>
            <a:srgbClr val="46E0A0"/>
          </a:solidFill>
          <a:ln/>
        </p:spPr>
      </p:sp>
      <p:sp>
        <p:nvSpPr>
          <p:cNvPr id="10" name="Shape 8"/>
          <p:cNvSpPr/>
          <p:nvPr/>
        </p:nvSpPr>
        <p:spPr>
          <a:xfrm>
            <a:off x="1600200" y="4114800"/>
            <a:ext cx="640080" cy="640080"/>
          </a:xfrm>
          <a:prstGeom prst="ellipse">
            <a:avLst/>
          </a:prstGeom>
          <a:solidFill>
            <a:srgbClr val="1A2547"/>
          </a:solidFill>
          <a:ln w="12700">
            <a:solidFill>
              <a:srgbClr val="34D8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00200" y="41148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OK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520440" y="2743200"/>
            <a:ext cx="292608" cy="1097280"/>
          </a:xfrm>
          <a:prstGeom prst="roundRect">
            <a:avLst>
              <a:gd name="adj" fmla="val 37500"/>
            </a:avLst>
          </a:prstGeom>
          <a:solidFill>
            <a:srgbClr val="FFB347"/>
          </a:solidFill>
          <a:ln/>
        </p:spPr>
      </p:sp>
      <p:sp>
        <p:nvSpPr>
          <p:cNvPr id="13" name="Text 11"/>
          <p:cNvSpPr/>
          <p:nvPr/>
        </p:nvSpPr>
        <p:spPr>
          <a:xfrm>
            <a:off x="3246120" y="3886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B3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" y="55321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 × 52 × 19 mm · ~165 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60520" y="1828800"/>
            <a:ext cx="457200" cy="457200"/>
          </a:xfrm>
          <a:prstGeom prst="ellipse">
            <a:avLst/>
          </a:prstGeom>
          <a:solidFill>
            <a:srgbClr val="46E0A0"/>
          </a:solidFill>
          <a:ln/>
        </p:spPr>
      </p:sp>
      <p:sp>
        <p:nvSpPr>
          <p:cNvPr id="16" name="Shape 14"/>
          <p:cNvSpPr/>
          <p:nvPr/>
        </p:nvSpPr>
        <p:spPr>
          <a:xfrm>
            <a:off x="4315968" y="1947672"/>
            <a:ext cx="146304" cy="146304"/>
          </a:xfrm>
          <a:prstGeom prst="rect">
            <a:avLst/>
          </a:prstGeom>
          <a:solidFill>
            <a:srgbClr val="04121E"/>
          </a:solidFill>
          <a:ln/>
        </p:spPr>
      </p:sp>
      <p:sp>
        <p:nvSpPr>
          <p:cNvPr id="17" name="Text 15"/>
          <p:cNvSpPr/>
          <p:nvPr/>
        </p:nvSpPr>
        <p:spPr>
          <a:xfrm>
            <a:off x="4800600" y="178308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Mengingat &amp; mengingatkan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800600" y="2194560"/>
            <a:ext cx="6949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Jadwal, catatan, deadline — tersimpan lokal, pengingat otomatis.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60520" y="2880360"/>
            <a:ext cx="457200" cy="457200"/>
          </a:xfrm>
          <a:prstGeom prst="ellipse">
            <a:avLst/>
          </a:prstGeom>
          <a:solidFill>
            <a:srgbClr val="34D8E0"/>
          </a:solidFill>
          <a:ln/>
        </p:spPr>
      </p:sp>
      <p:sp>
        <p:nvSpPr>
          <p:cNvPr id="20" name="Shape 18"/>
          <p:cNvSpPr/>
          <p:nvPr/>
        </p:nvSpPr>
        <p:spPr>
          <a:xfrm>
            <a:off x="4315968" y="2999232"/>
            <a:ext cx="146304" cy="146304"/>
          </a:xfrm>
          <a:prstGeom prst="rect">
            <a:avLst/>
          </a:prstGeom>
          <a:solidFill>
            <a:srgbClr val="04121E"/>
          </a:solidFill>
          <a:ln/>
        </p:spPr>
      </p:sp>
      <p:sp>
        <p:nvSpPr>
          <p:cNvPr id="21" name="Text 19"/>
          <p:cNvSpPr/>
          <p:nvPr/>
        </p:nvSpPr>
        <p:spPr>
          <a:xfrm>
            <a:off x="4800600" y="283464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Tanya-jawab &amp; troubleshooting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4800600" y="3246120"/>
            <a:ext cx="6949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Jawaban teknis singkat + langkah pengecekan, fokus tindakan.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160520" y="3931920"/>
            <a:ext cx="457200" cy="457200"/>
          </a:xfrm>
          <a:prstGeom prst="ellipse">
            <a:avLst/>
          </a:prstGeom>
          <a:solidFill>
            <a:srgbClr val="A78BFA"/>
          </a:solidFill>
          <a:ln/>
        </p:spPr>
      </p:sp>
      <p:sp>
        <p:nvSpPr>
          <p:cNvPr id="24" name="Shape 22"/>
          <p:cNvSpPr/>
          <p:nvPr/>
        </p:nvSpPr>
        <p:spPr>
          <a:xfrm>
            <a:off x="4315968" y="4050792"/>
            <a:ext cx="146304" cy="146304"/>
          </a:xfrm>
          <a:prstGeom prst="rect">
            <a:avLst/>
          </a:prstGeom>
          <a:solidFill>
            <a:srgbClr val="04121E"/>
          </a:solidFill>
          <a:ln/>
        </p:spPr>
      </p:sp>
      <p:sp>
        <p:nvSpPr>
          <p:cNvPr id="25" name="Text 23"/>
          <p:cNvSpPr/>
          <p:nvPr/>
        </p:nvSpPr>
        <p:spPr>
          <a:xfrm>
            <a:off x="4800600" y="388620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Voice Bahasa Indonesia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4800600" y="4297680"/>
            <a:ext cx="6949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Bicara natural, jawaban suara — wake-word “Hai Bunai”.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160520" y="4983480"/>
            <a:ext cx="457200" cy="457200"/>
          </a:xfrm>
          <a:prstGeom prst="ellipse">
            <a:avLst/>
          </a:prstGeom>
          <a:solidFill>
            <a:srgbClr val="FFB347"/>
          </a:solidFill>
          <a:ln/>
        </p:spPr>
      </p:sp>
      <p:sp>
        <p:nvSpPr>
          <p:cNvPr id="28" name="Shape 26"/>
          <p:cNvSpPr/>
          <p:nvPr/>
        </p:nvSpPr>
        <p:spPr>
          <a:xfrm>
            <a:off x="4315968" y="5102352"/>
            <a:ext cx="146304" cy="146304"/>
          </a:xfrm>
          <a:prstGeom prst="rect">
            <a:avLst/>
          </a:prstGeom>
          <a:solidFill>
            <a:srgbClr val="04121E"/>
          </a:solidFill>
          <a:ln/>
        </p:spPr>
      </p:sp>
      <p:sp>
        <p:nvSpPr>
          <p:cNvPr id="29" name="Text 27"/>
          <p:cNvSpPr/>
          <p:nvPr/>
        </p:nvSpPr>
        <p:spPr>
          <a:xfrm>
            <a:off x="4800600" y="493776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Offline 100% &amp; privat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4800600" y="5349240"/>
            <a:ext cx="6949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Tanpa internet, data tidak pernah keluar perangkat.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12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Cara Pakai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tombol atau “Hai Bunai” — lalu bicara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5440680" cy="1874520"/>
          </a:xfrm>
          <a:prstGeom prst="roundRect">
            <a:avLst>
              <a:gd name="adj" fmla="val 439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190195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46E0A0">
              <a:alpha val="22000"/>
            </a:srgbClr>
          </a:solidFill>
          <a:ln w="12700">
            <a:solidFill>
              <a:srgbClr val="46E0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901952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6E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Jadwal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41248" y="237744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pPr indent="0" marL="0">
              <a:buNone/>
            </a:pPr>
            <a:r>
              <a:rPr lang="en-US" sz="1400" i="1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“Besok jam 8 saya meeting dengan vendor.”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41248" y="278892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46E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Bunai:  </a:t>
            </a:r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Oke, meeting vendor besok 08:00 dicatat. Diingatkan 30 menit sebelumnya.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217920" y="1645920"/>
            <a:ext cx="5440680" cy="1874520"/>
          </a:xfrm>
          <a:prstGeom prst="roundRect">
            <a:avLst>
              <a:gd name="adj" fmla="val 439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92240" y="190195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5B9DFF">
              <a:alpha val="22000"/>
            </a:srgbClr>
          </a:solidFill>
          <a:ln w="12700">
            <a:solidFill>
              <a:srgbClr val="5B9D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1901952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B9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Catatan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92240" y="237744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pPr indent="0" marL="0">
              <a:buNone/>
            </a:pPr>
            <a:r>
              <a:rPr lang="en-US" sz="1400" i="1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“Ingatkan saya beli oli BMW E36.”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92240" y="278892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5B9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Bunai:  </a:t>
            </a:r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Tercatat: beli oli BMW E36. Muncul di briefing besok.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66928" y="3749040"/>
            <a:ext cx="5440680" cy="1874520"/>
          </a:xfrm>
          <a:prstGeom prst="roundRect">
            <a:avLst>
              <a:gd name="adj" fmla="val 439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41248" y="400507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34D8E0">
              <a:alpha val="22000"/>
            </a:srgbClr>
          </a:solidFill>
          <a:ln w="12700">
            <a:solidFill>
              <a:srgbClr val="34D8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" y="4005072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Tanya teknis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41248" y="448056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pPr indent="0" marL="0">
              <a:buNone/>
            </a:pPr>
            <a:r>
              <a:rPr lang="en-US" sz="1400" i="1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“Suhu operasi normal bearing pompa?”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1248" y="489204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Bunai:  </a:t>
            </a:r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Umumnya 40–70°C; alarm bila &gt;90°C. Pantau tren, bukan angka sesaat.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217920" y="3749040"/>
            <a:ext cx="5440680" cy="1874520"/>
          </a:xfrm>
          <a:prstGeom prst="roundRect">
            <a:avLst>
              <a:gd name="adj" fmla="val 439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92240" y="400507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FFB347">
              <a:alpha val="22000"/>
            </a:srgbClr>
          </a:solidFill>
          <a:ln w="12700">
            <a:solidFill>
              <a:srgbClr val="FFB34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4005072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B3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Troubleshoot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92240" y="448056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pPr indent="0" marL="0">
              <a:buNone/>
            </a:pPr>
            <a:r>
              <a:rPr lang="en-US" sz="1400" i="1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“Vibrasi pompa naik 20%, kenapa?”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92240" y="489204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B3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Bunai:  </a:t>
            </a:r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Mungkin misalignment / bearing aus. Cek alignment coupling, bearing, baut pondasi.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12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Arsitektur Dual-Brain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 otak: front-end hemat daya + modul AI Linux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4754880" cy="3383280"/>
          </a:xfrm>
          <a:prstGeom prst="roundRect">
            <a:avLst>
              <a:gd name="adj" fmla="val 2432"/>
            </a:avLst>
          </a:prstGeom>
          <a:solidFill>
            <a:srgbClr val="141D3A"/>
          </a:solidFill>
          <a:ln w="12700">
            <a:solidFill>
              <a:srgbClr val="FFB347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0574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B34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ESP32-S3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256032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Front-End Controller · selalu nyala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3063240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Wake-word “Hai Bunai” (ESP-SR)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3538728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mic + speaker (I2S)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4014216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Layar OLED, tombol, haptik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448970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Manajemen daya, RTC, alarm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49834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B3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Idle ~45–70 mA · baterai awet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532120" y="3200400"/>
            <a:ext cx="1097280" cy="0"/>
          </a:xfrm>
          <a:prstGeom prst="line">
            <a:avLst/>
          </a:prstGeom>
          <a:noFill/>
          <a:ln w="31750">
            <a:solidFill>
              <a:srgbClr val="5B9DFF"/>
            </a:solidFill>
            <a:prstDash val="solid"/>
            <a:headEnd type="triangle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5440680" y="329184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B9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USB-CDC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5B9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WAKE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675120" y="1828800"/>
            <a:ext cx="4754880" cy="3383280"/>
          </a:xfrm>
          <a:prstGeom prst="roundRect">
            <a:avLst>
              <a:gd name="adj" fmla="val 2432"/>
            </a:avLst>
          </a:prstGeom>
          <a:solidFill>
            <a:srgbClr val="141D3A"/>
          </a:solidFill>
          <a:ln w="12700">
            <a:solidFill>
              <a:srgbClr val="34D8E0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858000" y="20574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H618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858000" y="256032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Compute Module · on-demand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858000" y="3063240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Qwen2.5 (llama.cpp)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858000" y="3538728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STT whisper.cpp + TTS Piper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0" y="4014216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 SQLite + vektor (RAG)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858000" y="448970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Tidur saat idle (~12 mA)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58000" y="49834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4×A53 1.5GHz · 4GB · Mali-G31 GPU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31520" y="548640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ESP32-S3 tidak bisa menjalankan LLM sendiri (PSRAM 8MB) — maka AI dipindah ke H618. Realistis &amp; tetap muat saku.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12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Tumpukan AI Offline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Semua model &amp; data lokal — tanpa satu pun panggilan cloud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828800"/>
            <a:ext cx="2103120" cy="3474720"/>
          </a:xfrm>
          <a:prstGeom prst="roundRect">
            <a:avLst>
              <a:gd name="adj" fmla="val 3913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335024" y="2148840"/>
            <a:ext cx="566928" cy="566928"/>
          </a:xfrm>
          <a:prstGeom prst="ellipse">
            <a:avLst/>
          </a:prstGeom>
          <a:solidFill>
            <a:srgbClr val="34D8E0"/>
          </a:solidFill>
          <a:ln w="12700">
            <a:solidFill>
              <a:srgbClr val="34D8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35024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335024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04088" y="28803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whisper.cpp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1783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Speech-to-text Bahasa Indonesia (Vosk dilewati — belum ada model ID).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816352" y="1828800"/>
            <a:ext cx="2103120" cy="3474720"/>
          </a:xfrm>
          <a:prstGeom prst="roundRect">
            <a:avLst>
              <a:gd name="adj" fmla="val 3913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584448" y="2148840"/>
            <a:ext cx="566928" cy="566928"/>
          </a:xfrm>
          <a:prstGeom prst="ellipse">
            <a:avLst/>
          </a:prstGeom>
          <a:solidFill>
            <a:srgbClr val="46E0A0"/>
          </a:solidFill>
          <a:ln w="12700">
            <a:solidFill>
              <a:srgbClr val="46E0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84448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584448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LLM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953512" y="28803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Qwen2.5-1.5B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980944" y="3474720"/>
            <a:ext cx="1783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&amp; QA, ID terkuat di kelasnya + mode cepat 0.5B.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065776" y="1828800"/>
            <a:ext cx="2103120" cy="3474720"/>
          </a:xfrm>
          <a:prstGeom prst="roundRect">
            <a:avLst>
              <a:gd name="adj" fmla="val 3913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833872" y="2148840"/>
            <a:ext cx="566928" cy="566928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33872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833872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TTS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202936" y="28803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Piper id_ID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230368" y="3474720"/>
            <a:ext cx="1783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Suara neural Indonesia, ringan &amp; cepat, penuh offline.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315200" y="1828800"/>
            <a:ext cx="2103120" cy="3474720"/>
          </a:xfrm>
          <a:prstGeom prst="roundRect">
            <a:avLst>
              <a:gd name="adj" fmla="val 3913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083296" y="2148840"/>
            <a:ext cx="566928" cy="566928"/>
          </a:xfrm>
          <a:prstGeom prst="ellipse">
            <a:avLst/>
          </a:prstGeom>
          <a:solidFill>
            <a:srgbClr val="FFB347"/>
          </a:solidFill>
          <a:ln w="12700">
            <a:solidFill>
              <a:srgbClr val="FFB34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83296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083296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MEM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452360" y="28803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SQLite + vec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479792" y="3474720"/>
            <a:ext cx="1783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domain memori + pencarian semantik (RAG) pribadi.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9564624" y="1828800"/>
            <a:ext cx="2103120" cy="3474720"/>
          </a:xfrm>
          <a:prstGeom prst="roundRect">
            <a:avLst>
              <a:gd name="adj" fmla="val 3913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10332720" y="2148840"/>
            <a:ext cx="566928" cy="566928"/>
          </a:xfrm>
          <a:prstGeom prst="ellipse">
            <a:avLst/>
          </a:prstGeom>
          <a:solidFill>
            <a:srgbClr val="5B9DFF"/>
          </a:solidFill>
          <a:ln w="12700">
            <a:solidFill>
              <a:srgbClr val="5B9D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332720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0332720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WAKE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9701784" y="28803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ESP-SR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729216" y="3474720"/>
            <a:ext cx="1783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Wake-word di ESP32-S3, sangat hemat daya.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66928" y="55778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6E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Privasi by design: radio Wi-Fi/BT default OFF — data tidak pernah keluar perangkat.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12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Kenapa Bunai Menang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Dibanding asisten cloud generik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1737360"/>
          <a:ext cx="10515600" cy="914400"/>
        </p:xfrm>
        <a:graphic>
          <a:graphicData uri="http://schemas.openxmlformats.org/drawingml/2006/table">
            <a:tbl>
              <a:tblPr/>
              <a:tblGrid>
                <a:gridCol w="3566160"/>
                <a:gridCol w="3474720"/>
                <a:gridCol w="3474720"/>
              </a:tblGrid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34D8E0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Kriteria</a:t>
                      </a:r>
                      <a:endParaRPr lang="en-US" sz="15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5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34D8E0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Asisten Cloud</a:t>
                      </a:r>
                      <a:endParaRPr lang="en-US" sz="15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5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34D8E0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Bunai</a:t>
                      </a:r>
                      <a:endParaRPr lang="en-US" sz="15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547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E9EE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Koneksi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9FB0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Wajib internet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46E0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Offline 100%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62E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E9EE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Privasi data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9FB0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Dikirim ke server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46E0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Tetap di perangkat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62E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E9EE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Bahasa Indonesia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9FB0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Bervariasi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46E0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Voice ID native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62E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E9EE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Fokus teknis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9FB0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Umum, bertele-tele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46E0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Singkat, fokus tindakan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62E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E9EE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Bentuk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9FB0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HP / smart speaker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D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46E0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Saku, PTT, 1 tangan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73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62E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822960" y="5943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Bukan menggantikan asisten umum — menang di ceruk yang mereka abaikan: kerja teknis, offline, privat.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12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Spesifikasi &amp; Baterai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Muat saku kemeja, tahan seharian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874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96×52×19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58368" y="2606040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 · dimensi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83280" y="1645920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74720" y="1874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6E0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~165 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474720" y="2606040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berat dgn baterai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99632" y="1645920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91072" y="1874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B34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~2 hari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291072" y="2606040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pakai normal · ~1 mgg hemat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015984" y="1645920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07424" y="1874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Rp 1,43 jt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107424" y="2606040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BOM prototipe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66928" y="36118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Daya tahan baterai per mode (hari) — baterai 4000 mAh</a:t>
            </a:r>
            <a:endParaRPr lang="en-US" sz="150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566928" y="4023360"/>
          <a:ext cx="6766560" cy="2194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Shape 15"/>
          <p:cNvSpPr/>
          <p:nvPr/>
        </p:nvSpPr>
        <p:spPr>
          <a:xfrm>
            <a:off x="7589520" y="4023360"/>
            <a:ext cx="3840480" cy="2194560"/>
          </a:xfrm>
          <a:prstGeom prst="roundRect">
            <a:avLst>
              <a:gd name="adj" fmla="val 3750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7818120" y="42062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8E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Komponen realistis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818120" y="46177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buSzPct val="100000"/>
              <a:buChar char="•"/>
            </a:pPr>
            <a:r>
              <a:rPr lang="en-US" sz="12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H618 (Orange Pi Zero 2W, 4GB)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7818120" y="500176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buSzPct val="100000"/>
              <a:buChar char="•"/>
            </a:pPr>
            <a:r>
              <a:rPr lang="en-US" sz="12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ESP32-S3, OLED, INMP441 mic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818120" y="5385816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buSzPct val="100000"/>
              <a:buChar char="•"/>
            </a:pPr>
            <a:r>
              <a:rPr lang="en-US" sz="12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MAX98357A amp + speaker 2W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7818120" y="5769864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buSzPct val="100000"/>
              <a:buChar char="•"/>
            </a:pPr>
            <a:r>
              <a:rPr lang="en-US" sz="12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BQ25895 + LiPo 4000mAh, USB-C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12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Pasar &amp; Target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85216" y="102412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Ceruk yang underserved oleh asisten umum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9536" y="1965960"/>
            <a:ext cx="566928" cy="566928"/>
          </a:xfrm>
          <a:prstGeom prst="ellipse">
            <a:avLst/>
          </a:prstGeom>
          <a:solidFill>
            <a:srgbClr val="34D8E0"/>
          </a:solidFill>
          <a:ln w="12700">
            <a:solidFill>
              <a:srgbClr val="34D8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59536" y="26974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Teknisi &amp; engineer lapangan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59536" y="342900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Maintenance, manufaktur, oil &amp; gas, utilitas — butuh asisten teknis offline di area tanpa sinyal.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34256" y="169164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26864" y="1965960"/>
            <a:ext cx="566928" cy="566928"/>
          </a:xfrm>
          <a:prstGeom prst="ellipse">
            <a:avLst/>
          </a:prstGeom>
          <a:solidFill>
            <a:srgbClr val="FFB347"/>
          </a:solidFill>
          <a:ln w="12700">
            <a:solidFill>
              <a:srgbClr val="FFB34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26864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626864" y="26974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Profesional privacy-first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26864" y="342900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 tidak mau data kerja/jadwal naik ke cloud: legal, medis, korporat, pemerintah.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01584" y="169164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141D3A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394192" y="1965960"/>
            <a:ext cx="566928" cy="566928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94192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4121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394192" y="269748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9EE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Penggemar &amp; maker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394192" y="342900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Komunitas AI lokal / DIY — perangkat “Jarvis saku” yang bisa dikustomisasi.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66928" y="5029200"/>
            <a:ext cx="10863072" cy="1051560"/>
          </a:xfrm>
          <a:prstGeom prst="roundRect">
            <a:avLst>
              <a:gd name="adj" fmla="val 7826"/>
            </a:avLst>
          </a:prstGeom>
          <a:solidFill>
            <a:srgbClr val="1A2547"/>
          </a:solidFill>
          <a:ln w="12700">
            <a:solidFill>
              <a:srgbClr val="27345F"/>
            </a:solidFill>
            <a:prstDash val="solid"/>
          </a:ln>
          <a:effectLst>
            <a:outerShdw sx="100000" sy="100000" kx="0" ky="0" algn="bl" rotWithShape="0" blurRad="114300" dist="38100" dir="8100000">
              <a:srgbClr val="000000">
                <a:alpha val="2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68680" y="5166360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34D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 masuk:  </a:t>
            </a:r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9EE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mulai dari komunitas maker &amp; pilot industri (teknisi maintenance) — produk niche bermargin, lalu skala ke varian enterprise terkustomisasi.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66928" y="64373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BUNAI · AI Pocket Assistant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0698480" y="6437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FB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12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BUNAI — AI Pocket Assistant</dc:title>
  <dc:subject>PptxGenJS Presentation</dc:subject>
  <dc:creator>Project Bunai</dc:creator>
  <cp:lastModifiedBy>Project Bunai</cp:lastModifiedBy>
  <cp:revision>1</cp:revision>
  <dcterms:created xsi:type="dcterms:W3CDTF">2026-06-15T04:07:39Z</dcterms:created>
  <dcterms:modified xsi:type="dcterms:W3CDTF">2026-06-15T04:07:39Z</dcterms:modified>
</cp:coreProperties>
</file>